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70" r:id="rId8"/>
    <p:sldId id="271" r:id="rId9"/>
    <p:sldId id="263" r:id="rId10"/>
    <p:sldId id="264" r:id="rId11"/>
    <p:sldId id="272" r:id="rId12"/>
    <p:sldId id="265" r:id="rId13"/>
    <p:sldId id="267" r:id="rId14"/>
    <p:sldId id="269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9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89BFBE3-10D3-42D0-BFC0-D57644FB20C5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271E544-9C43-46F3-9AE2-1A83B90C50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Research Topic: Crowd Detection and Analysis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91000"/>
            <a:ext cx="5181600" cy="175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By David </a:t>
            </a:r>
            <a:r>
              <a:rPr lang="en-US" sz="2000" dirty="0" err="1" smtClean="0"/>
              <a:t>Zeng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Mentor: Professor </a:t>
            </a:r>
            <a:r>
              <a:rPr lang="en-US" sz="2000" dirty="0" err="1" smtClean="0"/>
              <a:t>Hao</a:t>
            </a:r>
            <a:r>
              <a:rPr lang="en-US" sz="2000" dirty="0" smtClean="0"/>
              <a:t> Tang</a:t>
            </a:r>
          </a:p>
          <a:p>
            <a:r>
              <a:rPr lang="en-US" sz="2000" dirty="0" smtClean="0"/>
              <a:t>Graduate Student </a:t>
            </a:r>
            <a:r>
              <a:rPr lang="en-US" sz="2000" dirty="0"/>
              <a:t>M</a:t>
            </a:r>
            <a:r>
              <a:rPr lang="en-US" sz="2000" dirty="0" smtClean="0"/>
              <a:t>entor: Greg </a:t>
            </a:r>
            <a:r>
              <a:rPr lang="en-US" sz="2000" dirty="0" err="1"/>
              <a:t>Olmschenk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Preprocessing video data</a:t>
            </a:r>
          </a:p>
          <a:p>
            <a:pPr lvl="1"/>
            <a:r>
              <a:rPr lang="en-US" sz="2400" dirty="0" smtClean="0"/>
              <a:t>Setting and cleaning up data before we start using it.</a:t>
            </a:r>
          </a:p>
          <a:p>
            <a:r>
              <a:rPr lang="en-US" sz="2400" dirty="0" smtClean="0"/>
              <a:t>Preparing ground truth labeling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2000" dirty="0" smtClean="0"/>
              <a:t>Ground truth in this case is basically having a manually calculated value to test for the accuracy of our algorithms </a:t>
            </a:r>
          </a:p>
          <a:p>
            <a:pPr marL="886968" lvl="3" indent="-256032">
              <a:buClr>
                <a:schemeClr val="accent3"/>
              </a:buClr>
              <a:buFont typeface="Georgia"/>
              <a:buChar char="•"/>
            </a:pPr>
            <a:r>
              <a:rPr lang="en-US" sz="1800" dirty="0" smtClean="0"/>
              <a:t>In our case: m</a:t>
            </a:r>
            <a:r>
              <a:rPr lang="en-US" sz="1800" dirty="0" smtClean="0"/>
              <a:t>anually counting each </a:t>
            </a:r>
            <a:r>
              <a:rPr lang="en-US" sz="1800" dirty="0" smtClean="0"/>
              <a:t>person in a </a:t>
            </a:r>
            <a:r>
              <a:rPr lang="en-US" sz="1800" dirty="0" smtClean="0"/>
              <a:t>frame</a:t>
            </a:r>
            <a:endParaRPr lang="en-US" sz="1800" dirty="0" smtClean="0"/>
          </a:p>
          <a:p>
            <a:pPr marL="886968" lvl="3" indent="-256032">
              <a:buClr>
                <a:schemeClr val="accent3"/>
              </a:buClr>
              <a:buFont typeface="Georgia"/>
              <a:buChar char="•"/>
            </a:pPr>
            <a:r>
              <a:rPr lang="en-US" sz="1800" dirty="0" smtClean="0"/>
              <a:t>Also potentially tracking specific people from frame to frame</a:t>
            </a:r>
          </a:p>
          <a:p>
            <a:r>
              <a:rPr lang="en-US" sz="2400" dirty="0" smtClean="0"/>
              <a:t>Evaluation and testing the different algorithms.</a:t>
            </a:r>
          </a:p>
          <a:p>
            <a:pPr lvl="1"/>
            <a:r>
              <a:rPr lang="en-US" sz="2400" dirty="0" smtClean="0"/>
              <a:t>Debugging code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685800"/>
            <a:ext cx="4389120" cy="3364992"/>
          </a:xfrm>
        </p:spPr>
      </p:pic>
      <p:pic>
        <p:nvPicPr>
          <p:cNvPr id="5" name="Picture 4" descr="image005.jpg"/>
          <p:cNvPicPr>
            <a:picLocks noChangeAspect="1"/>
          </p:cNvPicPr>
          <p:nvPr/>
        </p:nvPicPr>
        <p:blipFill>
          <a:blip r:embed="rId3" cstate="print"/>
          <a:srcRect l="1736"/>
          <a:stretch>
            <a:fillRect/>
          </a:stretch>
        </p:blipFill>
        <p:spPr>
          <a:xfrm>
            <a:off x="4495800" y="3511296"/>
            <a:ext cx="4312920" cy="33467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" y="44958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Some examples of manual people counting.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Things I hope to Learn or Improve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/>
              <a:t>Computer vision techniques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Improving my programming skills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Improving my debugging skills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Getting more comfortable with version control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Learning how to work in a coding team and practicing good software development techniques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eature_simp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0" y="4191000"/>
            <a:ext cx="3082693" cy="243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/>
          <a:lstStyle/>
          <a:p>
            <a:r>
              <a:rPr lang="en-US" dirty="0" smtClean="0"/>
              <a:t>Overview of Computer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/>
          </a:bodyPr>
          <a:lstStyle/>
          <a:p>
            <a:r>
              <a:rPr lang="en-US" sz="1800" dirty="0" smtClean="0"/>
              <a:t>Using computers images or video to automate vision processes.</a:t>
            </a:r>
          </a:p>
          <a:p>
            <a:pPr lvl="1"/>
            <a:r>
              <a:rPr lang="en-US" sz="1800" dirty="0" smtClean="0"/>
              <a:t>Recognizing, locating, tracking objections and actions.</a:t>
            </a:r>
          </a:p>
          <a:p>
            <a:pPr lvl="2"/>
            <a:r>
              <a:rPr lang="en-US" sz="1800" dirty="0" smtClean="0"/>
              <a:t>How can a computer know what it is looking at?</a:t>
            </a:r>
          </a:p>
          <a:p>
            <a:pPr>
              <a:buNone/>
            </a:pPr>
            <a:r>
              <a:rPr lang="en-US" sz="2200" b="1" dirty="0" smtClean="0"/>
              <a:t>Relevant Techniques</a:t>
            </a:r>
          </a:p>
          <a:p>
            <a:r>
              <a:rPr lang="en-US" sz="1800" dirty="0" smtClean="0"/>
              <a:t>Feature extraction</a:t>
            </a:r>
          </a:p>
          <a:p>
            <a:pPr lvl="1"/>
            <a:r>
              <a:rPr lang="en-US" sz="1800" dirty="0" smtClean="0"/>
              <a:t>Harris </a:t>
            </a:r>
            <a:r>
              <a:rPr lang="en-US" sz="1800" dirty="0" smtClean="0"/>
              <a:t>Corner </a:t>
            </a:r>
            <a:r>
              <a:rPr lang="en-US" sz="1800" dirty="0" smtClean="0"/>
              <a:t>D</a:t>
            </a:r>
            <a:r>
              <a:rPr lang="en-US" sz="1800" dirty="0" smtClean="0"/>
              <a:t>etection</a:t>
            </a:r>
            <a:r>
              <a:rPr lang="en-US" sz="1800" dirty="0" smtClean="0"/>
              <a:t>,  SIFT, SURF, FAST, BRIEF, ORB algorithms used to get </a:t>
            </a:r>
            <a:r>
              <a:rPr lang="en-US" sz="1800" dirty="0" smtClean="0"/>
              <a:t>interesting </a:t>
            </a:r>
            <a:r>
              <a:rPr lang="en-US" sz="1800" dirty="0" smtClean="0"/>
              <a:t>features that will be used to detect things</a:t>
            </a:r>
          </a:p>
          <a:p>
            <a:pPr lvl="1"/>
            <a:r>
              <a:rPr lang="en-US" sz="1800" dirty="0" smtClean="0"/>
              <a:t>Interesting features are </a:t>
            </a:r>
            <a:r>
              <a:rPr lang="en-US" sz="1800" dirty="0" smtClean="0"/>
              <a:t>distinctive and that </a:t>
            </a:r>
            <a:r>
              <a:rPr lang="en-US" sz="1800" dirty="0" smtClean="0"/>
              <a:t>can be easily </a:t>
            </a:r>
            <a:r>
              <a:rPr lang="en-US" sz="1800" dirty="0" smtClean="0"/>
              <a:t>tracked</a:t>
            </a:r>
            <a:endParaRPr lang="en-US" sz="1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3400" y="48768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Corners</a:t>
            </a:r>
            <a:r>
              <a:rPr lang="en-US" dirty="0" smtClean="0"/>
              <a:t> are much more distinct and easier to find and recognized when compared to </a:t>
            </a:r>
            <a:r>
              <a:rPr lang="en-US" dirty="0" smtClean="0"/>
              <a:t>“</a:t>
            </a:r>
            <a:r>
              <a:rPr lang="en-US" b="1" dirty="0" smtClean="0"/>
              <a:t>edges</a:t>
            </a:r>
            <a:r>
              <a:rPr lang="en-US" dirty="0" smtClean="0"/>
              <a:t>” </a:t>
            </a:r>
            <a:r>
              <a:rPr lang="en-US" dirty="0" smtClean="0"/>
              <a:t>or </a:t>
            </a:r>
            <a:r>
              <a:rPr lang="en-US" dirty="0" smtClean="0"/>
              <a:t>“</a:t>
            </a:r>
            <a:r>
              <a:rPr lang="en-US" b="1" dirty="0" smtClean="0">
                <a:solidFill>
                  <a:srgbClr val="0070C0"/>
                </a:solidFill>
              </a:rPr>
              <a:t>flat surfaces</a:t>
            </a:r>
            <a:r>
              <a:rPr lang="en-US" dirty="0" smtClean="0"/>
              <a:t>”</a:t>
            </a:r>
            <a:endParaRPr lang="en-US" dirty="0" smtClean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295400" y="4495800"/>
            <a:ext cx="36576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514600" y="5867400"/>
            <a:ext cx="33528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029200" y="5410200"/>
            <a:ext cx="1219200" cy="15240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Computer </a:t>
            </a:r>
            <a:r>
              <a:rPr lang="en-US" dirty="0" smtClean="0"/>
              <a:t>Vision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Background subtraction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Getting rid of the static background to focus on the important stuff.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Sort of like reverse movie green screen.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Tracking</a:t>
            </a:r>
          </a:p>
          <a:p>
            <a:pPr lvl="1">
              <a:lnSpc>
                <a:spcPct val="150000"/>
              </a:lnSpc>
            </a:pPr>
            <a:r>
              <a:rPr lang="en-US" sz="2000" dirty="0" err="1" smtClean="0"/>
              <a:t>Meanshift</a:t>
            </a:r>
            <a:r>
              <a:rPr lang="en-US" sz="2000" dirty="0" smtClean="0"/>
              <a:t>, </a:t>
            </a:r>
            <a:r>
              <a:rPr lang="en-US" sz="2000" dirty="0" err="1" smtClean="0"/>
              <a:t>Camshift</a:t>
            </a:r>
            <a:r>
              <a:rPr lang="en-US" sz="2000" dirty="0" smtClean="0"/>
              <a:t>, and Optical Flow are used to flow movements by following pixel density</a:t>
            </a:r>
          </a:p>
          <a:p>
            <a:pPr lvl="1"/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END</a:t>
            </a:r>
            <a:endParaRPr lang="en-US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1800" dirty="0" smtClean="0"/>
              <a:t>What is crowd detection?</a:t>
            </a:r>
          </a:p>
          <a:p>
            <a:pPr lvl="1">
              <a:lnSpc>
                <a:spcPct val="170000"/>
              </a:lnSpc>
            </a:pPr>
            <a:r>
              <a:rPr lang="en-US" sz="1800" dirty="0" smtClean="0"/>
              <a:t>Applications</a:t>
            </a:r>
          </a:p>
          <a:p>
            <a:pPr>
              <a:lnSpc>
                <a:spcPct val="170000"/>
              </a:lnSpc>
            </a:pPr>
            <a:r>
              <a:rPr lang="en-US" sz="1800" dirty="0" smtClean="0"/>
              <a:t>Backgroun</a:t>
            </a:r>
            <a:r>
              <a:rPr lang="en-US" sz="1800" dirty="0" smtClean="0"/>
              <a:t>d on our project</a:t>
            </a:r>
            <a:endParaRPr lang="en-US" sz="1800" dirty="0" smtClean="0"/>
          </a:p>
          <a:p>
            <a:pPr lvl="1">
              <a:lnSpc>
                <a:spcPct val="170000"/>
              </a:lnSpc>
            </a:pPr>
            <a:r>
              <a:rPr lang="en-US" sz="1800" dirty="0" smtClean="0"/>
              <a:t>What is our plan?</a:t>
            </a:r>
            <a:endParaRPr lang="en-US" sz="1800" dirty="0" smtClean="0"/>
          </a:p>
          <a:p>
            <a:pPr>
              <a:lnSpc>
                <a:spcPct val="170000"/>
              </a:lnSpc>
            </a:pPr>
            <a:r>
              <a:rPr lang="en-US" sz="1800" dirty="0" smtClean="0"/>
              <a:t>My focus for this project</a:t>
            </a:r>
          </a:p>
          <a:p>
            <a:pPr>
              <a:lnSpc>
                <a:spcPct val="170000"/>
              </a:lnSpc>
            </a:pPr>
            <a:r>
              <a:rPr lang="en-US" sz="1800" dirty="0" smtClean="0"/>
              <a:t>Things that I will learn or improve on</a:t>
            </a:r>
          </a:p>
          <a:p>
            <a:pPr>
              <a:lnSpc>
                <a:spcPct val="170000"/>
              </a:lnSpc>
            </a:pPr>
            <a:r>
              <a:rPr lang="en-US" sz="1800" dirty="0" smtClean="0"/>
              <a:t>Overview of basic computer vision methods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What is Crowd Analysis?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Basic definition: Analyzing crowds </a:t>
            </a:r>
            <a:endParaRPr lang="en-US" sz="2000" dirty="0" smtClean="0"/>
          </a:p>
          <a:p>
            <a:pPr lvl="1"/>
            <a:r>
              <a:rPr lang="en-US" sz="1800" dirty="0" smtClean="0"/>
              <a:t>Observing crowds to obtain useful information that provides more insight to how crowds act or react.</a:t>
            </a:r>
            <a:endParaRPr lang="en-US" sz="1800" dirty="0" smtClean="0"/>
          </a:p>
          <a:p>
            <a:r>
              <a:rPr lang="en-US" sz="2000" dirty="0" smtClean="0"/>
              <a:t>Research </a:t>
            </a:r>
            <a:r>
              <a:rPr lang="en-US" sz="2000" dirty="0" smtClean="0"/>
              <a:t>areas of crowd analysis:</a:t>
            </a:r>
          </a:p>
          <a:p>
            <a:pPr lvl="1"/>
            <a:r>
              <a:rPr lang="en-US" sz="2000" dirty="0" smtClean="0"/>
              <a:t>Recognition, monitoring and behavior of people.</a:t>
            </a:r>
          </a:p>
          <a:p>
            <a:pPr lvl="2"/>
            <a:r>
              <a:rPr lang="en-US" sz="1800" dirty="0" smtClean="0"/>
              <a:t>People </a:t>
            </a:r>
            <a:r>
              <a:rPr lang="en-US" sz="1800" dirty="0" smtClean="0"/>
              <a:t>counting</a:t>
            </a:r>
            <a:endParaRPr lang="en-US" sz="1800" dirty="0" smtClean="0"/>
          </a:p>
          <a:p>
            <a:pPr lvl="2"/>
            <a:r>
              <a:rPr lang="en-US" sz="1800" dirty="0" smtClean="0"/>
              <a:t>People </a:t>
            </a:r>
            <a:r>
              <a:rPr lang="en-US" sz="1800" dirty="0" smtClean="0"/>
              <a:t>tracking</a:t>
            </a:r>
            <a:endParaRPr lang="en-US" sz="1800" dirty="0" smtClean="0"/>
          </a:p>
          <a:p>
            <a:pPr lvl="2"/>
            <a:r>
              <a:rPr lang="en-US" sz="1800" dirty="0" smtClean="0"/>
              <a:t>Behavior  </a:t>
            </a:r>
            <a:r>
              <a:rPr lang="en-US" sz="1800" dirty="0" smtClean="0"/>
              <a:t>understanding</a:t>
            </a:r>
            <a:endParaRPr lang="en-US" sz="1600" dirty="0" smtClean="0"/>
          </a:p>
          <a:p>
            <a:r>
              <a:rPr lang="en-US" sz="2000" dirty="0" smtClean="0"/>
              <a:t>We </a:t>
            </a:r>
            <a:r>
              <a:rPr lang="en-US" sz="2000" dirty="0" smtClean="0"/>
              <a:t>have face detection apps on our phones! Why can’t we use those algorithms</a:t>
            </a:r>
            <a:r>
              <a:rPr lang="en-US" sz="2000" dirty="0" smtClean="0"/>
              <a:t>?</a:t>
            </a:r>
            <a:endParaRPr lang="en-US" sz="2000" dirty="0"/>
          </a:p>
          <a:p>
            <a:pPr lvl="1"/>
            <a:r>
              <a:rPr lang="en-US" sz="1800" dirty="0" smtClean="0"/>
              <a:t>Dense crowds</a:t>
            </a:r>
          </a:p>
          <a:p>
            <a:pPr lvl="1"/>
            <a:r>
              <a:rPr lang="en-US" sz="1800" dirty="0" smtClean="0"/>
              <a:t>Different angles and poses</a:t>
            </a:r>
          </a:p>
          <a:p>
            <a:pPr lvl="1"/>
            <a:r>
              <a:rPr lang="en-US" sz="1800" dirty="0" smtClean="0"/>
              <a:t>Face recognition works differently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s+(2015-06-04+at+01.41.5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143000"/>
            <a:ext cx="8610600" cy="3491798"/>
          </a:xfrm>
        </p:spPr>
      </p:pic>
      <p:sp>
        <p:nvSpPr>
          <p:cNvPr id="5" name="TextBox 4"/>
          <p:cNvSpPr txBox="1"/>
          <p:nvPr/>
        </p:nvSpPr>
        <p:spPr>
          <a:xfrm>
            <a:off x="304800" y="4724400"/>
            <a:ext cx="8382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Example of a current crowd detection algorithm.</a:t>
            </a:r>
          </a:p>
          <a:p>
            <a:pPr algn="ctr"/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Left: Basic Head detection	      Right: Density aware head detection </a:t>
            </a:r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pPr algn="ctr"/>
            <a:r>
              <a:rPr lang="en-US" sz="1400" dirty="0" smtClean="0"/>
              <a:t>Source: </a:t>
            </a:r>
            <a:r>
              <a:rPr lang="en-US" sz="1400" dirty="0" err="1" smtClean="0"/>
              <a:t>Mikel</a:t>
            </a:r>
            <a:r>
              <a:rPr lang="en-US" sz="1400" dirty="0" smtClean="0"/>
              <a:t> Rodriguez, “Density </a:t>
            </a:r>
            <a:r>
              <a:rPr lang="en-US" sz="1400" dirty="0"/>
              <a:t>aware person detection and tracking in </a:t>
            </a:r>
            <a:r>
              <a:rPr lang="en-US" sz="1400" dirty="0" smtClean="0"/>
              <a:t>crowds”  </a:t>
            </a:r>
            <a:r>
              <a:rPr lang="en-US" sz="1400" dirty="0" err="1" smtClean="0"/>
              <a:t>Youtube</a:t>
            </a:r>
            <a:r>
              <a:rPr lang="en-US" sz="1400" dirty="0" smtClean="0"/>
              <a:t> video</a:t>
            </a:r>
            <a:endParaRPr lang="en-US" sz="14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Applications of Crowd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Crowd Management</a:t>
            </a:r>
          </a:p>
          <a:p>
            <a:pPr lvl="1"/>
            <a:r>
              <a:rPr lang="en-US" sz="2000" dirty="0" smtClean="0"/>
              <a:t>Developing management strategies to avoid crowd related disasters and insuring public safety </a:t>
            </a:r>
          </a:p>
          <a:p>
            <a:r>
              <a:rPr lang="en-US" sz="2000" dirty="0" smtClean="0"/>
              <a:t>Public Space Design</a:t>
            </a:r>
          </a:p>
          <a:p>
            <a:pPr lvl="1"/>
            <a:r>
              <a:rPr lang="en-US" sz="2000" dirty="0" smtClean="0"/>
              <a:t>Provide guidelines of public spaces</a:t>
            </a:r>
          </a:p>
          <a:p>
            <a:r>
              <a:rPr lang="en-US" sz="2000" dirty="0" smtClean="0"/>
              <a:t>Virtual Environments</a:t>
            </a:r>
          </a:p>
          <a:p>
            <a:pPr lvl="1"/>
            <a:r>
              <a:rPr lang="en-US" sz="2000" dirty="0" smtClean="0"/>
              <a:t>Developing mathematical models for computer simulations</a:t>
            </a:r>
          </a:p>
          <a:p>
            <a:r>
              <a:rPr lang="en-US" sz="2000" dirty="0" smtClean="0"/>
              <a:t>Visual Surveillance</a:t>
            </a:r>
          </a:p>
          <a:p>
            <a:pPr lvl="1"/>
            <a:r>
              <a:rPr lang="en-US" sz="1800" dirty="0" smtClean="0"/>
              <a:t>Use for automatic detection of anomalies and setting off alarms</a:t>
            </a:r>
          </a:p>
          <a:p>
            <a:r>
              <a:rPr lang="en-US" sz="2000" dirty="0" smtClean="0"/>
              <a:t>Intelligent Environments</a:t>
            </a:r>
          </a:p>
          <a:p>
            <a:pPr lvl="1"/>
            <a:r>
              <a:rPr lang="en-US" sz="1800" dirty="0" smtClean="0"/>
              <a:t>Creating a area that deals with crowds in a simple and efficient way</a:t>
            </a:r>
          </a:p>
          <a:p>
            <a:pPr lvl="2"/>
            <a:r>
              <a:rPr lang="en-US" sz="1600" dirty="0" smtClean="0"/>
              <a:t>Designing buildings that avoid bottlenecks and promote safety and efficiency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Applications (cont.)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Additional Applications </a:t>
            </a:r>
            <a:r>
              <a:rPr lang="en-US" sz="2400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Using computer simulations to simulate realistic crowd scenarios to aid crowd management studies.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Using real life video data to develop and test simulations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Using computer simulations to test algorithms designed for live data.</a:t>
            </a:r>
          </a:p>
          <a:p>
            <a:pPr lvl="1"/>
            <a:endParaRPr lang="en-US" sz="2000" dirty="0" smtClean="0"/>
          </a:p>
          <a:p>
            <a:pPr lvl="1"/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s+(2015-06-04+at+10.14.5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762000"/>
            <a:ext cx="6751019" cy="2514600"/>
          </a:xfrm>
        </p:spPr>
      </p:pic>
      <p:pic>
        <p:nvPicPr>
          <p:cNvPr id="5" name="Picture 4" descr="ss+(2015-06-04+at+10.16.4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3200400"/>
            <a:ext cx="6629400" cy="26920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5934670"/>
            <a:ext cx="6324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Above: Examples of simulations</a:t>
            </a:r>
          </a:p>
          <a:p>
            <a:r>
              <a:rPr lang="en-US" sz="1200" dirty="0" smtClean="0"/>
              <a:t>Source: Crowd Analysis Using Computer Vision Techniques Survey in SEPTEMBER 2010 IEEE SIGNAL PROCESSING MAGAZINE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Background on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/>
          </a:bodyPr>
          <a:lstStyle/>
          <a:p>
            <a:r>
              <a:rPr lang="en-US" sz="1800" dirty="0" smtClean="0"/>
              <a:t>Fatal bus accident in march of this year halted operations</a:t>
            </a:r>
          </a:p>
          <a:p>
            <a:pPr lvl="1"/>
            <a:r>
              <a:rPr lang="en-US" sz="1600" dirty="0" smtClean="0"/>
              <a:t>Caused </a:t>
            </a:r>
            <a:r>
              <a:rPr lang="en-US" sz="1600" dirty="0" smtClean="0"/>
              <a:t>unexpectedly huge </a:t>
            </a:r>
            <a:r>
              <a:rPr lang="en-US" sz="1600" dirty="0" smtClean="0"/>
              <a:t>crowds</a:t>
            </a:r>
            <a:endParaRPr lang="en-US" sz="1600" dirty="0" smtClean="0"/>
          </a:p>
          <a:p>
            <a:r>
              <a:rPr lang="en-US" sz="1800" dirty="0" smtClean="0"/>
              <a:t>Port Authority would like to figure out how to better manage huge crowds to prepare for critical situations. </a:t>
            </a:r>
            <a:endParaRPr lang="en-US" sz="1800" dirty="0" smtClean="0"/>
          </a:p>
          <a:p>
            <a:pPr lvl="1"/>
            <a:r>
              <a:rPr lang="en-US" sz="1600" dirty="0" smtClean="0"/>
              <a:t>How do people react to these situations? </a:t>
            </a:r>
          </a:p>
          <a:p>
            <a:pPr lvl="1"/>
            <a:r>
              <a:rPr lang="en-US" sz="1600" dirty="0" smtClean="0"/>
              <a:t>Where do they go?</a:t>
            </a:r>
          </a:p>
          <a:p>
            <a:pPr lvl="1"/>
            <a:r>
              <a:rPr lang="en-US" sz="1600" dirty="0" smtClean="0"/>
              <a:t>Can this research data help create better management systems for P.A.?</a:t>
            </a:r>
            <a:endParaRPr lang="en-US" sz="1600" dirty="0" smtClean="0"/>
          </a:p>
          <a:p>
            <a:r>
              <a:rPr lang="en-US" sz="1800" dirty="0" smtClean="0"/>
              <a:t>Professor </a:t>
            </a:r>
            <a:r>
              <a:rPr lang="en-US" sz="1800" dirty="0" err="1" smtClean="0"/>
              <a:t>Hao</a:t>
            </a:r>
            <a:r>
              <a:rPr lang="en-US" sz="1800" dirty="0" smtClean="0"/>
              <a:t> Tang and </a:t>
            </a:r>
            <a:r>
              <a:rPr lang="en-US" sz="1800" dirty="0" smtClean="0"/>
              <a:t>another separate </a:t>
            </a:r>
            <a:r>
              <a:rPr lang="en-US" sz="1800" dirty="0" smtClean="0"/>
              <a:t>CCICADA graduate student </a:t>
            </a:r>
            <a:r>
              <a:rPr lang="en-US" sz="1800" dirty="0" smtClean="0"/>
              <a:t>team from Rutgers </a:t>
            </a:r>
            <a:r>
              <a:rPr lang="en-US" sz="1800" dirty="0" smtClean="0"/>
              <a:t>are working with Port Authority for their own respective projects</a:t>
            </a:r>
          </a:p>
          <a:p>
            <a:pPr lvl="1"/>
            <a:r>
              <a:rPr lang="en-US" sz="1600" dirty="0" smtClean="0"/>
              <a:t>CCICADA team will be working on computer simulations of crowds at port authority.</a:t>
            </a:r>
          </a:p>
          <a:p>
            <a:pPr lvl="1"/>
            <a:r>
              <a:rPr lang="en-US" sz="1600" dirty="0" smtClean="0"/>
              <a:t>Our Team  on people counting, working </a:t>
            </a:r>
            <a:r>
              <a:rPr lang="en-US" sz="1600" dirty="0" smtClean="0"/>
              <a:t>with video data provided by Port Authority.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are we going to </a:t>
            </a:r>
            <a:r>
              <a:rPr lang="en-US" dirty="0" smtClean="0"/>
              <a:t>approach this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We don’t know yet! 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 algorithms out there all work differently and or specifically with varying techniques and their own pros and cons.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We </a:t>
            </a:r>
            <a:r>
              <a:rPr lang="en-US" sz="2000" dirty="0" smtClean="0"/>
              <a:t>still need to acquire more data from Port </a:t>
            </a:r>
            <a:r>
              <a:rPr lang="en-US" sz="2000" dirty="0" smtClean="0"/>
              <a:t>Authority</a:t>
            </a:r>
          </a:p>
          <a:p>
            <a:pPr lvl="1" algn="just"/>
            <a:r>
              <a:rPr lang="en-US" sz="1800" dirty="0" smtClean="0"/>
              <a:t>Is it possible to track people through multiple cameras if port authority cameras do not have enough  coverage area?</a:t>
            </a:r>
          </a:p>
          <a:p>
            <a:pPr lvl="1" algn="just"/>
            <a:r>
              <a:rPr lang="en-US" sz="1800" dirty="0" smtClean="0"/>
              <a:t>Can we work around corrupted video data that was given?</a:t>
            </a:r>
          </a:p>
          <a:p>
            <a:pPr lvl="2" algn="just"/>
            <a:r>
              <a:rPr lang="en-US" sz="1600" dirty="0" smtClean="0"/>
              <a:t>Is there a way to fix or obtain better data?</a:t>
            </a:r>
          </a:p>
          <a:p>
            <a:pPr lvl="1" algn="just"/>
            <a:r>
              <a:rPr lang="en-US" sz="1800" dirty="0" smtClean="0"/>
              <a:t>Do we need to set up our own cameras and are we allowed to do that?</a:t>
            </a:r>
            <a:endParaRPr lang="en-US" sz="1800" dirty="0" smtClean="0"/>
          </a:p>
          <a:p>
            <a:pPr lvl="1" algn="just"/>
            <a:endParaRPr lang="en-US" sz="1800" dirty="0" smtClean="0"/>
          </a:p>
          <a:p>
            <a:pPr lvl="1" algn="just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474</TotalTime>
  <Words>751</Words>
  <Application>Microsoft Office PowerPoint</Application>
  <PresentationFormat>On-screen Show (4:3)</PresentationFormat>
  <Paragraphs>107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Urban</vt:lpstr>
      <vt:lpstr>Research Topic: Crowd Detection and Analysis</vt:lpstr>
      <vt:lpstr>Overview</vt:lpstr>
      <vt:lpstr>What is Crowd Analysis?</vt:lpstr>
      <vt:lpstr>Slide 4</vt:lpstr>
      <vt:lpstr>Applications of Crowd Analysis</vt:lpstr>
      <vt:lpstr>Applications (cont.)</vt:lpstr>
      <vt:lpstr>Slide 7</vt:lpstr>
      <vt:lpstr>Background on the Project</vt:lpstr>
      <vt:lpstr>How are we going to approach this?</vt:lpstr>
      <vt:lpstr>My Focus</vt:lpstr>
      <vt:lpstr>Slide 11</vt:lpstr>
      <vt:lpstr>Things I hope to Learn or Improve on</vt:lpstr>
      <vt:lpstr>Overview of Computer Vision</vt:lpstr>
      <vt:lpstr>Overview of Computer Vision (cont.)</vt:lpstr>
      <vt:lpstr>Slide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Topic: People Counting Algorithm</dc:title>
  <dc:creator>David Zeng</dc:creator>
  <cp:lastModifiedBy>David Zeng</cp:lastModifiedBy>
  <cp:revision>35</cp:revision>
  <dcterms:created xsi:type="dcterms:W3CDTF">2015-06-04T04:24:44Z</dcterms:created>
  <dcterms:modified xsi:type="dcterms:W3CDTF">2015-06-04T18:54:35Z</dcterms:modified>
</cp:coreProperties>
</file>